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70" r:id="rId4"/>
    <p:sldId id="27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TJ%20-%20HOME%20OFFICE\Trabalhos\Apresenta&#231;&#245;es%20Solicitados\Arquivados\ARQUIVADOS%20-%20TJRJ_at&#233;%20novembr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TJ%20-%20HOME%20OFFICE\Trabalhos\Apresenta&#231;&#245;es%20Solicitados\Arquivados\ARQUIVADOS%20-%20TJRJ_at&#233;%20novembr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TJ%20-%20HOME%20OFFICE\Trabalhos\Apresenta&#231;&#245;es%20Solicitados\Arquivados\ARQUIVADOS%20-%20TJRJ_at&#233;%20novembr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.18463797508841179"/>
          <c:w val="1"/>
          <c:h val="0.613282095776016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Planilha4!$B$13</c:f>
              <c:strCache>
                <c:ptCount val="1"/>
                <c:pt idx="0">
                  <c:v>Arquivados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6A2-47C6-BE87-20DE11E280CB}"/>
                </c:ext>
              </c:extLst>
            </c:dLbl>
            <c:dLbl>
              <c:idx val="4"/>
              <c:layout>
                <c:manualLayout>
                  <c:x val="2.1860380332748611E-3"/>
                  <c:y val="-7.25363473561617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2">
                          <a:lumMod val="25000"/>
                        </a:schemeClr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A2-47C6-BE87-20DE11E280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Planilha4!$A$14:$A$19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Planilha4!$B$14:$B$19</c:f>
              <c:numCache>
                <c:formatCode>#,##0</c:formatCode>
                <c:ptCount val="6"/>
                <c:pt idx="0">
                  <c:v>2186828</c:v>
                </c:pt>
                <c:pt idx="1">
                  <c:v>2088169</c:v>
                </c:pt>
                <c:pt idx="2">
                  <c:v>2150048</c:v>
                </c:pt>
                <c:pt idx="3">
                  <c:v>2236466</c:v>
                </c:pt>
                <c:pt idx="4">
                  <c:v>3224917</c:v>
                </c:pt>
                <c:pt idx="5">
                  <c:v>2959264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2-47C6-BE87-20DE11E280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27"/>
        <c:axId val="740271152"/>
        <c:axId val="669771488"/>
      </c:barChart>
      <c:lineChart>
        <c:grouping val="standard"/>
        <c:varyColors val="0"/>
        <c:ser>
          <c:idx val="1"/>
          <c:order val="1"/>
          <c:tx>
            <c:strRef>
              <c:f>Planilha4!$B$13</c:f>
              <c:strCache>
                <c:ptCount val="1"/>
                <c:pt idx="0">
                  <c:v>Arquivados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Planilha4!$A$14:$A$19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Planilha4!$B$14:$B$19</c:f>
              <c:numCache>
                <c:formatCode>#,##0</c:formatCode>
                <c:ptCount val="6"/>
                <c:pt idx="0">
                  <c:v>2186828</c:v>
                </c:pt>
                <c:pt idx="1">
                  <c:v>2088169</c:v>
                </c:pt>
                <c:pt idx="2">
                  <c:v>2150048</c:v>
                </c:pt>
                <c:pt idx="3">
                  <c:v>2236466</c:v>
                </c:pt>
                <c:pt idx="4">
                  <c:v>3224917</c:v>
                </c:pt>
                <c:pt idx="5">
                  <c:v>2959264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A2-47C6-BE87-20DE11E280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0271152"/>
        <c:axId val="669771488"/>
      </c:lineChart>
      <c:catAx>
        <c:axId val="74027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pPr>
            <a:endParaRPr lang="pt-BR"/>
          </a:p>
        </c:txPr>
        <c:crossAx val="669771488"/>
        <c:crosses val="autoZero"/>
        <c:auto val="1"/>
        <c:lblAlgn val="ctr"/>
        <c:lblOffset val="100"/>
        <c:noMultiLvlLbl val="0"/>
      </c:catAx>
      <c:valAx>
        <c:axId val="6697714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74027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[ARQUIVADOS - TJRJ_até novembro.xlsx]ARQ NOVO!Tabela dinâmica4</c:name>
    <c:fmtId val="7"/>
  </c:pivotSource>
  <c:chart>
    <c:autoTitleDeleted val="1"/>
    <c:pivotFmts>
      <c:pivotFmt>
        <c:idx val="0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129073042698931E-2"/>
              <c:y val="6.7164260717410246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1.358731835349857E-2"/>
              <c:y val="2.0867964421114028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3.5193169451379555E-2"/>
              <c:y val="5.3275371828521434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1.6900486524550284E-2"/>
              <c:y val="-9.0243146689997084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129073042698931E-2"/>
              <c:y val="6.2534631087780693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129073042698931E-2"/>
              <c:y val="6.7164260717410329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7388291402599078E-2"/>
              <c:y val="7.6423519976669504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5.3485852378208819E-2"/>
              <c:y val="5.7905001458151063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6.3648454004225086E-2"/>
              <c:y val="3.012722368037337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3.925821010178606E-2"/>
              <c:y val="6.7164260717410246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3.7225689776582804E-2"/>
              <c:y val="8.105314960629921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7388291402599064E-2"/>
              <c:y val="5.3275371828521351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7388291402599141E-2"/>
              <c:y val="-7.1724628171478649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7388291402599078E-2"/>
              <c:y val="7.6423519976669504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5.3485852378208819E-2"/>
              <c:y val="5.7905001458151063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6.3648454004225086E-2"/>
              <c:y val="3.012722368037337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3.925821010178606E-2"/>
              <c:y val="6.7164260717410246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3.7225689776582804E-2"/>
              <c:y val="8.105314960629921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7388291402599064E-2"/>
              <c:y val="5.3275371828521351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7388291402599141E-2"/>
              <c:y val="-7.1724628171478649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129073042698931E-2"/>
              <c:y val="6.7164260717410246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1.358731835349857E-2"/>
              <c:y val="2.0867964421114028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3.5193169451379555E-2"/>
              <c:y val="5.3275371828521434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1.6900486524550284E-2"/>
              <c:y val="-9.0243146689997084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129073042698931E-2"/>
              <c:y val="6.2534631087780693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129073042698931E-2"/>
              <c:y val="6.7164260717410329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7388291402599078E-2"/>
              <c:y val="7.6423519976669504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5.3485852378208819E-2"/>
              <c:y val="5.7905001458151063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6.3648454004225086E-2"/>
              <c:y val="3.012722368037337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3.925821010178606E-2"/>
              <c:y val="6.7164260717410246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3.7225689776582804E-2"/>
              <c:y val="8.105314960629921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7388291402599064E-2"/>
              <c:y val="5.3275371828521351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 w="38100" cap="rnd">
            <a:solidFill>
              <a:schemeClr val="accent4">
                <a:lumMod val="40000"/>
                <a:lumOff val="60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7388291402599141E-2"/>
              <c:y val="-7.1724628171478649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129073042698931E-2"/>
              <c:y val="6.7164260717410246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1.358731835349857E-2"/>
              <c:y val="2.0867964421114028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3.5193169451379555E-2"/>
              <c:y val="5.3275371828521434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1.6900486524550284E-2"/>
              <c:y val="-9.0243146689997084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129073042698931E-2"/>
              <c:y val="6.2534631087780693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4.129073042698931E-2"/>
              <c:y val="6.7164260717410329E-2"/>
            </c:manualLayout>
          </c:layout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 w="38100" cap="rnd">
            <a:solidFill>
              <a:srgbClr val="FFC000"/>
            </a:solidFill>
            <a:round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"/>
          <c:y val="1.8654068433888459E-2"/>
          <c:w val="0.99387107806929553"/>
          <c:h val="0.78861413439242256"/>
        </c:manualLayout>
      </c:layout>
      <c:lineChart>
        <c:grouping val="standard"/>
        <c:varyColors val="0"/>
        <c:ser>
          <c:idx val="0"/>
          <c:order val="0"/>
          <c:tx>
            <c:strRef>
              <c:f>'ARQ NOVO'!$K$2</c:f>
              <c:strCache>
                <c:ptCount val="1"/>
                <c:pt idx="0">
                  <c:v>Total</c:v>
                </c:pt>
              </c:strCache>
            </c:strRef>
          </c:tx>
          <c:spPr>
            <a:ln w="38100" cap="rnd">
              <a:solidFill>
                <a:schemeClr val="accent4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3"/>
            <c:marker>
              <c:symbol val="none"/>
            </c:marker>
            <c:bubble3D val="0"/>
            <c:spPr>
              <a:ln w="381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CF-42FB-BA30-0ACC1EE08026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381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2CF-42FB-BA30-0ACC1EE08026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381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2CF-42FB-BA30-0ACC1EE08026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381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2CF-42FB-BA30-0ACC1EE08026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381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62CF-42FB-BA30-0ACC1EE08026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381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2CF-42FB-BA30-0ACC1EE08026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381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62CF-42FB-BA30-0ACC1EE08026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381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62CF-42FB-BA30-0ACC1EE08026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381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62CF-42FB-BA30-0ACC1EE08026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381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62CF-42FB-BA30-0ACC1EE08026}"/>
              </c:ext>
            </c:extLst>
          </c:dPt>
          <c:dLbls>
            <c:dLbl>
              <c:idx val="0"/>
              <c:layout>
                <c:manualLayout>
                  <c:x val="-2.7341723713615762E-2"/>
                  <c:y val="-6.3620366415694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2CF-42FB-BA30-0ACC1EE08026}"/>
                </c:ext>
              </c:extLst>
            </c:dLbl>
            <c:dLbl>
              <c:idx val="1"/>
              <c:layout>
                <c:manualLayout>
                  <c:x val="-4.7388291402599078E-2"/>
                  <c:y val="7.6423519976669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2CF-42FB-BA30-0ACC1EE08026}"/>
                </c:ext>
              </c:extLst>
            </c:dLbl>
            <c:dLbl>
              <c:idx val="2"/>
              <c:layout>
                <c:manualLayout>
                  <c:x val="-4.0189984508740673E-2"/>
                  <c:y val="-6.3620366415694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2CF-42FB-BA30-0ACC1EE08026}"/>
                </c:ext>
              </c:extLst>
            </c:dLbl>
            <c:dLbl>
              <c:idx val="3"/>
              <c:layout>
                <c:manualLayout>
                  <c:x val="-5.3485852378208819E-2"/>
                  <c:y val="5.7905001458151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2CF-42FB-BA30-0ACC1EE08026}"/>
                </c:ext>
              </c:extLst>
            </c:dLbl>
            <c:dLbl>
              <c:idx val="5"/>
              <c:layout>
                <c:manualLayout>
                  <c:x val="-6.3648454004225086E-2"/>
                  <c:y val="3.012722368037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2CF-42FB-BA30-0ACC1EE08026}"/>
                </c:ext>
              </c:extLst>
            </c:dLbl>
            <c:dLbl>
              <c:idx val="6"/>
              <c:layout>
                <c:manualLayout>
                  <c:x val="-3.9147106197448066E-2"/>
                  <c:y val="-9.13303692357876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2CF-42FB-BA30-0ACC1EE08026}"/>
                </c:ext>
              </c:extLst>
            </c:dLbl>
            <c:dLbl>
              <c:idx val="7"/>
              <c:layout>
                <c:manualLayout>
                  <c:x val="-2.8829426577055773E-2"/>
                  <c:y val="8.7946803340255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2CF-42FB-BA30-0ACC1EE08026}"/>
                </c:ext>
              </c:extLst>
            </c:dLbl>
            <c:dLbl>
              <c:idx val="8"/>
              <c:layout>
                <c:manualLayout>
                  <c:x val="-3.2889836329692466E-2"/>
                  <c:y val="-0.1051853706458339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2CF-42FB-BA30-0ACC1EE08026}"/>
                </c:ext>
              </c:extLst>
            </c:dLbl>
            <c:dLbl>
              <c:idx val="9"/>
              <c:layout>
                <c:manualLayout>
                  <c:x val="-3.7225664496193286E-2"/>
                  <c:y val="8.4516872282524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2CF-42FB-BA30-0ACC1EE08026}"/>
                </c:ext>
              </c:extLst>
            </c:dLbl>
            <c:dLbl>
              <c:idx val="10"/>
              <c:layout>
                <c:manualLayout>
                  <c:x val="-3.4975592952277645E-2"/>
                  <c:y val="-5.322911535816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2CF-42FB-BA30-0ACC1EE08026}"/>
                </c:ext>
              </c:extLst>
            </c:dLbl>
            <c:dLbl>
              <c:idx val="11"/>
              <c:layout>
                <c:manualLayout>
                  <c:x val="-4.7388291402599064E-2"/>
                  <c:y val="5.3275371828521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2CF-42FB-BA30-0ACC1EE08026}"/>
                </c:ext>
              </c:extLst>
            </c:dLbl>
            <c:dLbl>
              <c:idx val="12"/>
              <c:layout>
                <c:manualLayout>
                  <c:x val="-4.7388291402599141E-2"/>
                  <c:y val="-7.172462817147864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2CF-42FB-BA30-0ACC1EE08026}"/>
                </c:ext>
              </c:extLst>
            </c:dLbl>
            <c:dLbl>
              <c:idx val="13"/>
              <c:layout>
                <c:manualLayout>
                  <c:x val="-4.129073042698931E-2"/>
                  <c:y val="6.7164260717410246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CF-42FB-BA30-0ACC1EE08026}"/>
                </c:ext>
              </c:extLst>
            </c:dLbl>
            <c:dLbl>
              <c:idx val="14"/>
              <c:layout>
                <c:manualLayout>
                  <c:x val="1.358731835349857E-2"/>
                  <c:y val="2.0867964421114028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CF-42FB-BA30-0ACC1EE08026}"/>
                </c:ext>
              </c:extLst>
            </c:dLbl>
            <c:dLbl>
              <c:idx val="15"/>
              <c:layout>
                <c:manualLayout>
                  <c:x val="-3.6018471263570329E-2"/>
                  <c:y val="-5.6692865710671586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CF-42FB-BA30-0ACC1EE08026}"/>
                </c:ext>
              </c:extLst>
            </c:dLbl>
            <c:dLbl>
              <c:idx val="16"/>
              <c:layout>
                <c:manualLayout>
                  <c:x val="-3.5193169451379555E-2"/>
                  <c:y val="5.327537182852143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CF-42FB-BA30-0ACC1EE08026}"/>
                </c:ext>
              </c:extLst>
            </c:dLbl>
            <c:dLbl>
              <c:idx val="17"/>
              <c:layout>
                <c:manualLayout>
                  <c:x val="-4.2275741131325886E-2"/>
                  <c:y val="-4.3919263524854181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CF-42FB-BA30-0ACC1EE08026}"/>
                </c:ext>
              </c:extLst>
            </c:dLbl>
            <c:dLbl>
              <c:idx val="18"/>
              <c:layout>
                <c:manualLayout>
                  <c:x val="-1.6900486524550284E-2"/>
                  <c:y val="-9.024314668999708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CF-42FB-BA30-0ACC1EE08026}"/>
                </c:ext>
              </c:extLst>
            </c:dLbl>
            <c:dLbl>
              <c:idx val="19"/>
              <c:layout>
                <c:manualLayout>
                  <c:x val="-4.129073042698931E-2"/>
                  <c:y val="6.2534631087780693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CF-42FB-BA30-0ACC1EE08026}"/>
                </c:ext>
              </c:extLst>
            </c:dLbl>
            <c:dLbl>
              <c:idx val="20"/>
              <c:layout>
                <c:manualLayout>
                  <c:x val="-3.4975592952277645E-2"/>
                  <c:y val="-6.015661606318317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CF-42FB-BA30-0ACC1EE08026}"/>
                </c:ext>
              </c:extLst>
            </c:dLbl>
            <c:dLbl>
              <c:idx val="21"/>
              <c:layout>
                <c:manualLayout>
                  <c:x val="-4.129073042698931E-2"/>
                  <c:y val="6.716426071741032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2CF-42FB-BA30-0ACC1EE08026}"/>
                </c:ext>
              </c:extLst>
            </c:dLbl>
            <c:dLbl>
              <c:idx val="22"/>
              <c:layout>
                <c:manualLayout>
                  <c:x val="0"/>
                  <c:y val="-6.015661606318317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2CF-42FB-BA30-0ACC1EE0802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'ARQ NOVO'!$J$3:$J$30</c:f>
              <c:multiLvlStrCache>
                <c:ptCount val="23"/>
                <c:lvl>
                  <c:pt idx="0">
                    <c:v>fev</c:v>
                  </c:pt>
                  <c:pt idx="1">
                    <c:v>abr</c:v>
                  </c:pt>
                  <c:pt idx="2">
                    <c:v>jun</c:v>
                  </c:pt>
                  <c:pt idx="3">
                    <c:v>set</c:v>
                  </c:pt>
                  <c:pt idx="4">
                    <c:v>out</c:v>
                  </c:pt>
                  <c:pt idx="5">
                    <c:v>dez</c:v>
                  </c:pt>
                  <c:pt idx="6">
                    <c:v>fev</c:v>
                  </c:pt>
                  <c:pt idx="7">
                    <c:v>abr</c:v>
                  </c:pt>
                  <c:pt idx="8">
                    <c:v>jun</c:v>
                  </c:pt>
                  <c:pt idx="9">
                    <c:v>ago</c:v>
                  </c:pt>
                  <c:pt idx="10">
                    <c:v>out</c:v>
                  </c:pt>
                  <c:pt idx="11">
                    <c:v>dez</c:v>
                  </c:pt>
                  <c:pt idx="12">
                    <c:v>fev</c:v>
                  </c:pt>
                  <c:pt idx="13">
                    <c:v>abr</c:v>
                  </c:pt>
                  <c:pt idx="14">
                    <c:v>jun</c:v>
                  </c:pt>
                  <c:pt idx="15">
                    <c:v>ago</c:v>
                  </c:pt>
                  <c:pt idx="16">
                    <c:v>out</c:v>
                  </c:pt>
                  <c:pt idx="17">
                    <c:v>dez</c:v>
                  </c:pt>
                  <c:pt idx="18">
                    <c:v>fev</c:v>
                  </c:pt>
                  <c:pt idx="19">
                    <c:v>abr</c:v>
                  </c:pt>
                  <c:pt idx="20">
                    <c:v>jun</c:v>
                  </c:pt>
                  <c:pt idx="21">
                    <c:v>set</c:v>
                  </c:pt>
                  <c:pt idx="22">
                    <c:v>nov</c:v>
                  </c:pt>
                </c:lvl>
                <c:lvl>
                  <c:pt idx="0">
                    <c:v>2017</c:v>
                  </c:pt>
                  <c:pt idx="6">
                    <c:v>2018</c:v>
                  </c:pt>
                  <c:pt idx="12">
                    <c:v>2019</c:v>
                  </c:pt>
                  <c:pt idx="18">
                    <c:v>2020</c:v>
                  </c:pt>
                </c:lvl>
              </c:multiLvlStrCache>
            </c:multiLvlStrRef>
          </c:cat>
          <c:val>
            <c:numRef>
              <c:f>'ARQ NOVO'!$K$3:$K$30</c:f>
              <c:numCache>
                <c:formatCode>General</c:formatCode>
                <c:ptCount val="23"/>
                <c:pt idx="0">
                  <c:v>150571</c:v>
                </c:pt>
                <c:pt idx="1">
                  <c:v>151386</c:v>
                </c:pt>
                <c:pt idx="2">
                  <c:v>197239</c:v>
                </c:pt>
                <c:pt idx="3">
                  <c:v>188549</c:v>
                </c:pt>
                <c:pt idx="4">
                  <c:v>192484</c:v>
                </c:pt>
                <c:pt idx="5">
                  <c:v>137302</c:v>
                </c:pt>
                <c:pt idx="6">
                  <c:v>138106</c:v>
                </c:pt>
                <c:pt idx="7">
                  <c:v>181919</c:v>
                </c:pt>
                <c:pt idx="8">
                  <c:v>199686</c:v>
                </c:pt>
                <c:pt idx="9">
                  <c:v>239732</c:v>
                </c:pt>
                <c:pt idx="10">
                  <c:v>251770</c:v>
                </c:pt>
                <c:pt idx="11">
                  <c:v>129361</c:v>
                </c:pt>
                <c:pt idx="12">
                  <c:v>181750</c:v>
                </c:pt>
                <c:pt idx="13">
                  <c:v>183395</c:v>
                </c:pt>
                <c:pt idx="14">
                  <c:v>186901</c:v>
                </c:pt>
                <c:pt idx="15">
                  <c:v>373975</c:v>
                </c:pt>
                <c:pt idx="16">
                  <c:v>294546</c:v>
                </c:pt>
                <c:pt idx="17">
                  <c:v>457628</c:v>
                </c:pt>
                <c:pt idx="18">
                  <c:v>344967</c:v>
                </c:pt>
                <c:pt idx="19">
                  <c:v>144265</c:v>
                </c:pt>
                <c:pt idx="20">
                  <c:v>317140</c:v>
                </c:pt>
                <c:pt idx="21">
                  <c:v>325924</c:v>
                </c:pt>
                <c:pt idx="22">
                  <c:v>316312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62CF-42FB-BA30-0ACC1EE08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5304144"/>
        <c:axId val="360310240"/>
      </c:lineChart>
      <c:catAx>
        <c:axId val="72530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360310240"/>
        <c:crosses val="autoZero"/>
        <c:auto val="1"/>
        <c:lblAlgn val="ctr"/>
        <c:lblOffset val="100"/>
        <c:noMultiLvlLbl val="0"/>
      </c:catAx>
      <c:valAx>
        <c:axId val="360310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530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bg1">
              <a:lumMod val="95000"/>
            </a:schemeClr>
          </a:solidFill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[ARQUIVADOS - TJRJ_até novembro.xlsx]Planilha4!Tabela dinâmica13</c:name>
    <c:fmtId val="3"/>
  </c:pivotSource>
  <c:chart>
    <c:autoTitleDeleted val="0"/>
    <c:pivotFmts>
      <c:pivotFmt>
        <c:idx val="0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6.3656672040099964E-18"/>
              <c:y val="-0.4027777777777777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1.1111111111111136E-2"/>
              <c:y val="-0.388888888888888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1.1111111111111112E-2"/>
              <c:y val="-0.388888888888888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8.3333333333333332E-3"/>
              <c:y val="-0.38888888888888895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1.6666666666666666E-2"/>
              <c:y val="-0.35648148148148145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2.7777777777777779E-3"/>
              <c:y val="-0.3240740740740741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6.3656672040099964E-18"/>
              <c:y val="-0.4027777777777777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1.1111111111111136E-2"/>
              <c:y val="-0.388888888888888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1.1111111111111112E-2"/>
              <c:y val="-0.388888888888888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8.3333333333333332E-3"/>
              <c:y val="-0.38888888888888895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1.6666666666666666E-2"/>
              <c:y val="-0.35648148148148145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2.7777777777777779E-3"/>
              <c:y val="-0.3240740740740741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6.3656672040099964E-18"/>
              <c:y val="-0.4027777777777777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1.1111111111111136E-2"/>
              <c:y val="-0.388888888888888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1.1111111111111112E-2"/>
              <c:y val="-0.388888888888888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8.3333333333333332E-3"/>
              <c:y val="-0.38888888888888895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1.6666666666666666E-2"/>
              <c:y val="-0.35648148148148145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2.7777777777777779E-3"/>
              <c:y val="-0.3240740740740741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0555555555555555E-2"/>
          <c:y val="0.18518518518518517"/>
          <c:w val="0.95846741032370952"/>
          <c:h val="0.70741542723826178"/>
        </c:manualLayout>
      </c:layout>
      <c:areaChart>
        <c:grouping val="standard"/>
        <c:varyColors val="0"/>
        <c:ser>
          <c:idx val="0"/>
          <c:order val="0"/>
          <c:tx>
            <c:strRef>
              <c:f>Planilha4!$B$3:$B$4</c:f>
              <c:strCache>
                <c:ptCount val="1"/>
                <c:pt idx="0">
                  <c:v>Acervo Geral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-6.3656672040099964E-18"/>
                  <c:y val="-0.402777777777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C0-45E6-82AC-D75D3EED0A54}"/>
                </c:ext>
              </c:extLst>
            </c:dLbl>
            <c:dLbl>
              <c:idx val="1"/>
              <c:layout>
                <c:manualLayout>
                  <c:x val="3.4210148193300968E-3"/>
                  <c:y val="-0.414248228841275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95000"/>
                        </a:schemeClr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943445694904242E-2"/>
                      <c:h val="3.89689150091034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BC0-45E6-82AC-D75D3EED0A54}"/>
                </c:ext>
              </c:extLst>
            </c:dLbl>
            <c:dLbl>
              <c:idx val="2"/>
              <c:layout>
                <c:manualLayout>
                  <c:x val="1.1111111111111112E-2"/>
                  <c:y val="-0.38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C0-45E6-82AC-D75D3EED0A54}"/>
                </c:ext>
              </c:extLst>
            </c:dLbl>
            <c:dLbl>
              <c:idx val="3"/>
              <c:layout>
                <c:manualLayout>
                  <c:x val="8.3333333333333332E-3"/>
                  <c:y val="-0.38888888888888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C0-45E6-82AC-D75D3EED0A54}"/>
                </c:ext>
              </c:extLst>
            </c:dLbl>
            <c:dLbl>
              <c:idx val="4"/>
              <c:layout>
                <c:manualLayout>
                  <c:x val="1.6666666666666666E-2"/>
                  <c:y val="-0.356481481481481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C0-45E6-82AC-D75D3EED0A54}"/>
                </c:ext>
              </c:extLst>
            </c:dLbl>
            <c:dLbl>
              <c:idx val="5"/>
              <c:layout>
                <c:manualLayout>
                  <c:x val="-2.7777777777777779E-3"/>
                  <c:y val="-0.324074074074074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C0-45E6-82AC-D75D3EED0A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Planilha4!$A$5:$A$10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Planilha4!$B$5:$B$10</c:f>
              <c:numCache>
                <c:formatCode>#,##0</c:formatCode>
                <c:ptCount val="6"/>
                <c:pt idx="0">
                  <c:v>10374909</c:v>
                </c:pt>
                <c:pt idx="1">
                  <c:v>10516455</c:v>
                </c:pt>
                <c:pt idx="2">
                  <c:v>10678746</c:v>
                </c:pt>
                <c:pt idx="3">
                  <c:v>10609487</c:v>
                </c:pt>
                <c:pt idx="4">
                  <c:v>9641339</c:v>
                </c:pt>
                <c:pt idx="5">
                  <c:v>7955837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C0-45E6-82AC-D75D3EED0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4642464"/>
        <c:axId val="669780640"/>
      </c:areaChart>
      <c:barChart>
        <c:barDir val="col"/>
        <c:grouping val="clustered"/>
        <c:varyColors val="0"/>
        <c:ser>
          <c:idx val="1"/>
          <c:order val="1"/>
          <c:tx>
            <c:strRef>
              <c:f>Planilha4!$C$3:$C$4</c:f>
              <c:strCache>
                <c:ptCount val="1"/>
                <c:pt idx="0">
                  <c:v>Arquivados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Lbls>
            <c:dLbl>
              <c:idx val="3"/>
              <c:layout>
                <c:manualLayout>
                  <c:x val="-2.0760172116538779E-3"/>
                  <c:y val="-3.1397251875182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BC0-45E6-82AC-D75D3EED0A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Planilha4!$A$5:$A$10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Planilha4!$C$5:$C$10</c:f>
              <c:numCache>
                <c:formatCode>#,##0</c:formatCode>
                <c:ptCount val="6"/>
                <c:pt idx="0">
                  <c:v>2186828</c:v>
                </c:pt>
                <c:pt idx="1">
                  <c:v>2088169</c:v>
                </c:pt>
                <c:pt idx="2">
                  <c:v>2150048</c:v>
                </c:pt>
                <c:pt idx="3">
                  <c:v>2236466</c:v>
                </c:pt>
                <c:pt idx="4">
                  <c:v>3224917</c:v>
                </c:pt>
                <c:pt idx="5">
                  <c:v>2959264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C0-45E6-82AC-D75D3EED0A54}"/>
            </c:ext>
          </c:extLst>
        </c:ser>
        <c:ser>
          <c:idx val="2"/>
          <c:order val="2"/>
          <c:tx>
            <c:strRef>
              <c:f>Planilha4!$D$3:$D$4</c:f>
              <c:strCache>
                <c:ptCount val="1"/>
                <c:pt idx="0">
                  <c:v>Tombados Geral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0380086058269389E-3"/>
                  <c:y val="-4.1057944759853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BC0-45E6-82AC-D75D3EED0A54}"/>
                </c:ext>
              </c:extLst>
            </c:dLbl>
            <c:dLbl>
              <c:idx val="1"/>
              <c:layout>
                <c:manualLayout>
                  <c:x val="-3.8059875876053868E-17"/>
                  <c:y val="-2.8982078654014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BC0-45E6-82AC-D75D3EED0A54}"/>
                </c:ext>
              </c:extLst>
            </c:dLbl>
            <c:dLbl>
              <c:idx val="2"/>
              <c:layout>
                <c:manualLayout>
                  <c:x val="3.1140258174808168E-3"/>
                  <c:y val="-3.8642771538685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BC0-45E6-82AC-D75D3EED0A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Planilha4!$A$5:$A$10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Planilha4!$D$5:$D$10</c:f>
              <c:numCache>
                <c:formatCode>#,##0</c:formatCode>
                <c:ptCount val="6"/>
                <c:pt idx="0">
                  <c:v>2275550</c:v>
                </c:pt>
                <c:pt idx="1">
                  <c:v>2126620</c:v>
                </c:pt>
                <c:pt idx="2">
                  <c:v>2073657</c:v>
                </c:pt>
                <c:pt idx="3">
                  <c:v>1913032</c:v>
                </c:pt>
                <c:pt idx="4">
                  <c:v>2011168</c:v>
                </c:pt>
                <c:pt idx="5">
                  <c:v>1167555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C0-45E6-82AC-D75D3EED0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3"/>
        <c:overlap val="-48"/>
        <c:axId val="674642464"/>
        <c:axId val="669780640"/>
      </c:barChart>
      <c:catAx>
        <c:axId val="67464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669780640"/>
        <c:crosses val="autoZero"/>
        <c:auto val="1"/>
        <c:lblAlgn val="ctr"/>
        <c:lblOffset val="100"/>
        <c:noMultiLvlLbl val="0"/>
      </c:catAx>
      <c:valAx>
        <c:axId val="6697806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67464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81456066163161"/>
          <c:y val="6.4066748541672753E-3"/>
          <c:w val="0.15284856533316071"/>
          <c:h val="0.147430350778237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>
                  <a:lumMod val="95000"/>
                </a:schemeClr>
              </a:solidFill>
              <a:latin typeface="Abadi" panose="020B0604020104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66775-8A51-4A2F-BC07-CF110335E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14E948-14A5-423C-B9E4-D556F7E0B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375D76-BF15-4A52-ACB8-228BF86A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AFA3EE-56C0-4CBF-9590-F1C674A9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371E2E-4A0D-46CB-BBB3-5DE0C8536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54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A206D-9C6A-4A45-9B89-B09188E7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03A075-9FD4-4A2D-B867-584D54519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9FF3D9-3CB4-4A41-A1B7-37175634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839711-3B20-4B1A-805E-4DE53E41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49A1C0-5311-4D41-AB84-62726E1D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50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0FC404-280B-4F68-8880-837C116D6C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0B66437-86EC-49A3-8EFB-D37ACCEF9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8D6D2F-A736-42D6-A4F5-E77A5362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A1D6FB-0DD1-46A0-9F8E-48015A68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FD8E28-8773-4335-A1DB-545EB781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328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C5AF4-0108-4C4C-872C-3D84B2EA6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D6DE33-CB91-4CAE-B8DC-C7332A40E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A175DA-C1B5-484E-AE8E-2190E8EC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9943DA-D65C-452A-AA43-963ADB1C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79C6AA-5761-4C60-AF46-5B427757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502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2AAF7-D7B6-4875-B4CD-47F17985B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2B7DF8-0A18-492B-AA9A-59710D15D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3E38C7-CF71-4EAC-8AC5-F1346C4B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BC0ACF-193A-4EE6-8540-097F4AF5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1BB179-A314-473B-855B-652613C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737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0535F-A523-4B8D-8C92-9B3653FA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7BD528-FE43-4D31-8F6A-65184DCFC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302B59-6C4C-4B80-8880-C141F937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69FD44-273F-445A-9200-BAC687EA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207294-F2E5-4D1A-86CE-32ED5C8B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26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25644-C861-4D69-83C8-D08CBF55B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3A92C7-F4C8-4147-9752-8CB9F1040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CA6566-597D-482D-8FDE-DD19AC142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804683-8F1B-4F7C-9314-AB95D886B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404206-313A-456A-88BA-F12FF450A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AB050F-CAC3-4F89-8694-1EB9B7F77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782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6E64A-363B-495A-852A-A12768A6A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479503-A7EF-4025-8FA6-B3006568D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300050-8AA0-4346-92B6-BCE4E7290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72AA7B1-236D-4533-9C87-0B43602F4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D4B1F5-C567-453F-9214-AEC3A1576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F7B16BB-B2D7-4EC1-A4B6-95B04146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65B5B73-D770-471E-B849-C8358A8A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C176A3A-ECF0-4E8A-86CF-59026881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847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2D1D58-850E-446F-84D2-E889CDD73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ADBADE7-5579-4856-9182-DB526BA2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976033E-B2A0-4923-A559-E60E4CE2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C4F8C3A-AED2-4688-94EA-C155AE6F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038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4BDC4F0-53E2-4BF5-BC0A-30ED9202D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7F83945-4B8F-4E9A-810A-73C6209A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266878B-779F-4DFD-99CA-08324A0E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967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8A7DC-F6D1-4A19-9DD1-229A3EC8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3C1893-9D06-4E7C-B797-458DDA608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A5AA9C-178B-4DB0-A356-D46A0D771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41B93A-9061-4605-8E73-8B42375B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7765F1-B68B-42D3-9E3E-00EDA518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81E664-787A-487D-B3F9-3D6DCD8B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03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33702-75EA-46F8-ACD9-B78D7063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CC20FF-14A4-434D-8D94-B1F28843D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887F0E-C56E-4114-985F-6AA394A5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64B809-DF75-41C6-82B6-76D81486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ECBA65-8C92-4A02-93FA-D38FB3B3A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221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906B8-897D-4ED7-B4D5-93AAEC237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91CF8F5-013B-4B61-B2BD-B9BDCA6A3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4A4B55-74FC-4A6A-BF61-9BC3879FF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62F4FD-760D-416F-9531-BC7455C57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2A380B-616E-416F-860A-C130314E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AFF5FD-6559-432A-B17D-47018B3B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431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9C476-0098-4CA4-A79E-EB33660C2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EDC8A43-CDF0-464B-9620-44C2D6D3B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307433-1D21-4D38-82BD-F4111427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E11487-4089-49FD-A886-F50F71D7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AECB22-5ABC-48E2-BEAA-54DC4353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890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830F2D-6EB1-44E4-BBDD-FB940EE5D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776DDC-7B2D-45CA-BC0E-5B825533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0119AC-98D6-4207-BF2E-AFCC0823A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C05454-BDE8-4779-9684-234B8A1DF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099F7C-D9CF-4D78-8E0E-B76949CA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44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E7251-77BD-4BA9-BE79-FBEF29F6F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F71751-58E5-4708-9C92-905B8BCF3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B105AC-A44F-4C26-8A04-D98A4453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29E945-E4D3-44FC-8B9E-CE8114BA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0EB72B-7520-4199-9912-46F888E3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63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39F96-BA85-459B-93D8-4E7185F77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C82BA5-E973-43B1-96EE-1ED0B1595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7E0822-BD7F-446C-961A-E960DDC2C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5B6689-485F-4B1F-929F-F4CD3D4B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6662C6-3BE8-4BEC-9D4C-9C645B593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BF7361-C019-407E-82D5-A2ADFBE9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95410-B60C-42D7-8B2A-1E3D6C4A7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784A77-CFAB-4AA0-890F-75993018E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C14F39-CE00-4510-99C2-9A5A09082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F6C97BC-6F3C-4F82-A16C-8FE7978BE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F7C4AD-DB7A-4533-AF90-CF743D2AA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DF4E1EF-0427-4388-8ED6-63AABFC8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935E84-4675-4FE3-B678-88589B43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B097E9-9000-4F51-976A-6A73594F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46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2FD2F-3A54-4DFF-AA9C-27CA0F8A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5D3723-B4C5-4454-AD55-6E1636C5A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B54989E-41C7-4ABC-A275-926915CB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FEB1E37-5820-4436-8FFF-081056D1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58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FA52FF5-9F7B-4B16-A91E-F0EC38B48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C6DE85F-AE1A-4191-90DE-D8546A98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2F7ECB-A9E3-495F-A889-44E67330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4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1B6F4-5BC3-4D9C-84EC-3CA531B73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6AD1F3-8B19-4511-87CF-8A7D300F9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E6D756-692E-4B68-A14D-1BB166398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6EC919-58AB-49B1-8786-8BBA1F7D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95FA60-DFB4-4AFC-ABFD-8F05FB034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EEF4DD-5E56-4E5B-A927-38D6CF19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29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45B21-CD01-4915-8E5C-2A16E418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D1FD0C6-2F6E-4250-B12C-6E5EBBD5F9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AA948A-F52F-4EEB-B400-6578A29E5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334C34-F2C4-4049-9D73-D5DFBDF0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FDA0DB-2769-4ADF-BAEC-5F93AF439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80D4FF-8101-4068-A3E2-6313D4356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78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9C439A6-0300-4AFD-AF89-58057AD56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A66A1E-1C79-4BF1-AA24-82AE016BB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74AD69-D0CA-453E-B83A-2CE942F09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BB4E4-663C-46BF-80A9-3BCB9CB4D0CD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24B9A6-9F32-4D15-BC94-07F9A3790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59276D-5751-4990-ACE6-DB4D6C375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6C16-DD99-4025-9EA6-FB9337E3C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28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ABA374D-1C2A-4C13-8DB8-C28EBCE0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688728-0FC1-47AA-8D28-52F813310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193111-F782-4A65-A73D-6F44C12FB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6163-ED3D-4F2B-993F-AAF25B201E24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DAB416-02E4-486C-ADED-38D3854C9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A4DD3E-3CC1-4C02-8E06-14BA654A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65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Tribunais resolvem 30% das ações em 2012, diz CNJ | VEJA">
            <a:extLst>
              <a:ext uri="{FF2B5EF4-FFF2-40B4-BE49-F238E27FC236}">
                <a16:creationId xmlns:a16="http://schemas.microsoft.com/office/drawing/2014/main" id="{5BFEC318-785B-4D65-8EEF-DAA4A3C25C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3" b="9377"/>
          <a:stretch/>
        </p:blipFill>
        <p:spPr bwMode="auto">
          <a:xfrm>
            <a:off x="-3027" y="57460"/>
            <a:ext cx="12191980" cy="67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aralelogramo 9">
            <a:extLst>
              <a:ext uri="{FF2B5EF4-FFF2-40B4-BE49-F238E27FC236}">
                <a16:creationId xmlns:a16="http://schemas.microsoft.com/office/drawing/2014/main" id="{6AA53B44-C063-4180-A1EB-092F6CD3E6CA}"/>
              </a:ext>
            </a:extLst>
          </p:cNvPr>
          <p:cNvSpPr/>
          <p:nvPr/>
        </p:nvSpPr>
        <p:spPr>
          <a:xfrm>
            <a:off x="1610402" y="99664"/>
            <a:ext cx="3700800" cy="6602400"/>
          </a:xfrm>
          <a:prstGeom prst="parallelogram">
            <a:avLst>
              <a:gd name="adj" fmla="val 42038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2B34BFFC-E035-43B1-B61E-948B62C84215}"/>
              </a:ext>
            </a:extLst>
          </p:cNvPr>
          <p:cNvSpPr/>
          <p:nvPr/>
        </p:nvSpPr>
        <p:spPr>
          <a:xfrm>
            <a:off x="-3047" y="0"/>
            <a:ext cx="12192000" cy="6858000"/>
          </a:xfrm>
          <a:custGeom>
            <a:avLst/>
            <a:gdLst>
              <a:gd name="connsiteX0" fmla="*/ 3180000 w 12192000"/>
              <a:gd name="connsiteY0" fmla="*/ 127800 h 6858000"/>
              <a:gd name="connsiteX1" fmla="*/ 4735742 w 12192000"/>
              <a:gd name="connsiteY1" fmla="*/ 6730200 h 6858000"/>
              <a:gd name="connsiteX2" fmla="*/ 6880800 w 12192000"/>
              <a:gd name="connsiteY2" fmla="*/ 6730200 h 6858000"/>
              <a:gd name="connsiteX3" fmla="*/ 5325058 w 12192000"/>
              <a:gd name="connsiteY3" fmla="*/ 12780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  <a:gd name="connsiteX8" fmla="*/ 0 w 12192000"/>
              <a:gd name="connsiteY8" fmla="*/ 127801 h 6858000"/>
              <a:gd name="connsiteX9" fmla="*/ 1555742 w 12192000"/>
              <a:gd name="connsiteY9" fmla="*/ 6730200 h 6858000"/>
              <a:gd name="connsiteX10" fmla="*/ 3700800 w 12192000"/>
              <a:gd name="connsiteY10" fmla="*/ 6730200 h 6858000"/>
              <a:gd name="connsiteX11" fmla="*/ 2145058 w 12192000"/>
              <a:gd name="connsiteY11" fmla="*/ 127800 h 6858000"/>
              <a:gd name="connsiteX12" fmla="*/ 0 w 12192000"/>
              <a:gd name="connsiteY12" fmla="*/ 1278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6858000">
                <a:moveTo>
                  <a:pt x="3180000" y="127800"/>
                </a:moveTo>
                <a:lnTo>
                  <a:pt x="4735742" y="6730200"/>
                </a:lnTo>
                <a:lnTo>
                  <a:pt x="6880800" y="6730200"/>
                </a:lnTo>
                <a:lnTo>
                  <a:pt x="5325058" y="1278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127801"/>
                </a:lnTo>
                <a:lnTo>
                  <a:pt x="1555742" y="6730200"/>
                </a:lnTo>
                <a:lnTo>
                  <a:pt x="3700800" y="6730200"/>
                </a:lnTo>
                <a:lnTo>
                  <a:pt x="2145058" y="127800"/>
                </a:lnTo>
                <a:lnTo>
                  <a:pt x="0" y="127800"/>
                </a:lnTo>
                <a:close/>
              </a:path>
            </a:pathLst>
          </a:cu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15255F23-8354-4D63-9BDD-0B4ECEEAC7DB}"/>
              </a:ext>
            </a:extLst>
          </p:cNvPr>
          <p:cNvSpPr txBox="1"/>
          <p:nvPr/>
        </p:nvSpPr>
        <p:spPr>
          <a:xfrm>
            <a:off x="7221585" y="0"/>
            <a:ext cx="403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>
                    <a:lumMod val="50000"/>
                  </a:schemeClr>
                </a:solidFill>
                <a:latin typeface="Abadi" panose="020B0604020104020204" pitchFamily="34" charset="0"/>
              </a:rPr>
              <a:t>Arquivamentos - TJERJ</a:t>
            </a:r>
          </a:p>
          <a:p>
            <a:pPr algn="ctr"/>
            <a:r>
              <a:rPr lang="pt-BR" sz="1400" b="1" dirty="0">
                <a:latin typeface="Abadi" panose="020B0604020104020204" pitchFamily="34" charset="0"/>
              </a:rPr>
              <a:t>1ª Instância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B4CDFA39-104C-425A-B022-1CA93CDCD656}"/>
              </a:ext>
            </a:extLst>
          </p:cNvPr>
          <p:cNvGrpSpPr/>
          <p:nvPr/>
        </p:nvGrpSpPr>
        <p:grpSpPr>
          <a:xfrm>
            <a:off x="-273855" y="5809375"/>
            <a:ext cx="1449523" cy="1104534"/>
            <a:chOff x="10897984" y="0"/>
            <a:chExt cx="1449523" cy="1104534"/>
          </a:xfrm>
        </p:grpSpPr>
        <p:pic>
          <p:nvPicPr>
            <p:cNvPr id="27" name="Picture 4" descr="ANALISTA JUDICIÁRIO - COMISSÁRIO DE JUSTIÇA - TJ-RJ">
              <a:extLst>
                <a:ext uri="{FF2B5EF4-FFF2-40B4-BE49-F238E27FC236}">
                  <a16:creationId xmlns:a16="http://schemas.microsoft.com/office/drawing/2014/main" id="{F9E3FD28-23EA-4D50-B058-3437D6144A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6E758B"/>
                </a:clrFrom>
                <a:clrTo>
                  <a:srgbClr val="6E758B">
                    <a:alpha val="0"/>
                  </a:srgbClr>
                </a:clrTo>
              </a:clrChange>
              <a:alphaModFix amt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7984" y="0"/>
              <a:ext cx="1449523" cy="966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06761B2E-D35A-4743-BEF7-B902F85EB92F}"/>
                </a:ext>
              </a:extLst>
            </p:cNvPr>
            <p:cNvSpPr txBox="1"/>
            <p:nvPr/>
          </p:nvSpPr>
          <p:spPr>
            <a:xfrm>
              <a:off x="11138352" y="842924"/>
              <a:ext cx="9687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CGJ - DESOP</a:t>
              </a:r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7DEB4FB1-BBCC-447C-8A5C-BEFCC31E7406}"/>
              </a:ext>
            </a:extLst>
          </p:cNvPr>
          <p:cNvSpPr txBox="1"/>
          <p:nvPr/>
        </p:nvSpPr>
        <p:spPr>
          <a:xfrm>
            <a:off x="6872813" y="2915249"/>
            <a:ext cx="5267245" cy="3936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>
                <a:solidFill>
                  <a:schemeClr val="tx2">
                    <a:lumMod val="50000"/>
                  </a:schemeClr>
                </a:solidFill>
                <a:latin typeface="Abadi" panose="020B0604020104020204" pitchFamily="34" charset="0"/>
              </a:rPr>
              <a:t>O Tribunal de Justiça do Estado do Rio de Janeiro apresentou em 2019 o seu maior número de processos arquivados dos últimos anos (2015 a 2020). Esse marco teve a contribuição da Corregedoria Geral Justiça do Estado do Rio de Janeiro, que desenvolveu uma força-tarefa para melhorar o processamento das Centrais de Arquivamento, além das intensas fiscalizações realizadas por este Órgão.</a:t>
            </a:r>
          </a:p>
          <a:p>
            <a:pPr algn="just">
              <a:lnSpc>
                <a:spcPct val="150000"/>
              </a:lnSpc>
            </a:pPr>
            <a:endParaRPr lang="pt-BR" sz="1400" dirty="0">
              <a:solidFill>
                <a:schemeClr val="tx2">
                  <a:lumMod val="50000"/>
                </a:schemeClr>
              </a:solidFill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400" dirty="0">
                <a:solidFill>
                  <a:schemeClr val="tx2">
                    <a:lumMod val="50000"/>
                  </a:schemeClr>
                </a:solidFill>
                <a:latin typeface="Abadi" panose="020B0604020104020204" pitchFamily="34" charset="0"/>
              </a:rPr>
              <a:t>Apesar do Judiciário Fluminense, em 2020, estar atuando em Regime Diferencial de Atendimento de Urgência, o RDAU, o número de arquivamentos, antes do término do ano letivo, já superou o total de arquivamentos realizados em 2018.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60D33372-40D2-49DC-9A4D-BD4E3A5B4DA9}"/>
              </a:ext>
            </a:extLst>
          </p:cNvPr>
          <p:cNvSpPr txBox="1"/>
          <p:nvPr/>
        </p:nvSpPr>
        <p:spPr>
          <a:xfrm>
            <a:off x="11338637" y="2587900"/>
            <a:ext cx="864000" cy="282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Fonte: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DW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F4F6FFED-7447-43D3-9779-C48E5CECA9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577827"/>
              </p:ext>
            </p:extLst>
          </p:nvPr>
        </p:nvGraphicFramePr>
        <p:xfrm>
          <a:off x="6330462" y="665695"/>
          <a:ext cx="5809597" cy="192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6965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Tribunais resolvem 30% das ações em 2012, diz CNJ | VEJA">
            <a:extLst>
              <a:ext uri="{FF2B5EF4-FFF2-40B4-BE49-F238E27FC236}">
                <a16:creationId xmlns:a16="http://schemas.microsoft.com/office/drawing/2014/main" id="{8D117243-331F-4F86-B7F2-EEBEF084C7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3" b="9377"/>
          <a:stretch/>
        </p:blipFill>
        <p:spPr bwMode="auto">
          <a:xfrm>
            <a:off x="-3027" y="-14760"/>
            <a:ext cx="12191980" cy="688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A8F6BD8E-7DB0-453E-9264-81F578151E3D}"/>
              </a:ext>
            </a:extLst>
          </p:cNvPr>
          <p:cNvSpPr/>
          <p:nvPr/>
        </p:nvSpPr>
        <p:spPr>
          <a:xfrm>
            <a:off x="-11554" y="-29520"/>
            <a:ext cx="12222000" cy="6902280"/>
          </a:xfrm>
          <a:prstGeom prst="rect">
            <a:avLst/>
          </a:prstGeom>
          <a:solidFill>
            <a:schemeClr val="bg2">
              <a:lumMod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49B6951-937C-405D-B472-8C6161AA1347}"/>
              </a:ext>
            </a:extLst>
          </p:cNvPr>
          <p:cNvGrpSpPr/>
          <p:nvPr/>
        </p:nvGrpSpPr>
        <p:grpSpPr>
          <a:xfrm>
            <a:off x="10897984" y="0"/>
            <a:ext cx="1449523" cy="1104534"/>
            <a:chOff x="10897984" y="0"/>
            <a:chExt cx="1449523" cy="1104534"/>
          </a:xfrm>
        </p:grpSpPr>
        <p:pic>
          <p:nvPicPr>
            <p:cNvPr id="18" name="Picture 4" descr="ANALISTA JUDICIÁRIO - COMISSÁRIO DE JUSTIÇA - TJ-RJ">
              <a:extLst>
                <a:ext uri="{FF2B5EF4-FFF2-40B4-BE49-F238E27FC236}">
                  <a16:creationId xmlns:a16="http://schemas.microsoft.com/office/drawing/2014/main" id="{386005EC-E903-4645-9277-AAAACAF790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6E758B"/>
                </a:clrFrom>
                <a:clrTo>
                  <a:srgbClr val="6E758B">
                    <a:alpha val="0"/>
                  </a:srgbClr>
                </a:clrTo>
              </a:clrChange>
              <a:alphaModFix amt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7984" y="0"/>
              <a:ext cx="1449523" cy="966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FFFA6C38-B80F-4E59-A4E2-0223295887E1}"/>
                </a:ext>
              </a:extLst>
            </p:cNvPr>
            <p:cNvSpPr txBox="1"/>
            <p:nvPr/>
          </p:nvSpPr>
          <p:spPr>
            <a:xfrm>
              <a:off x="11138352" y="842924"/>
              <a:ext cx="9687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CGJ - DESOP</a:t>
              </a:r>
            </a:p>
          </p:txBody>
        </p: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2A3D355-2FED-4C9E-A308-A42B9654B5E0}"/>
              </a:ext>
            </a:extLst>
          </p:cNvPr>
          <p:cNvSpPr txBox="1"/>
          <p:nvPr/>
        </p:nvSpPr>
        <p:spPr>
          <a:xfrm>
            <a:off x="880483" y="150053"/>
            <a:ext cx="521248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E </a:t>
            </a:r>
            <a: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v o l u ç ã o  </a:t>
            </a: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D </a:t>
            </a:r>
            <a: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o s  </a:t>
            </a: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A </a:t>
            </a:r>
            <a: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r q u i v a m e n t o s</a:t>
            </a:r>
            <a:b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</a:br>
            <a:r>
              <a:rPr kumimoji="0" lang="pt-BR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Fev/17 – </a:t>
            </a:r>
            <a:r>
              <a:rPr kumimoji="0" lang="pt-BR" sz="1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Nov</a:t>
            </a:r>
            <a:r>
              <a:rPr kumimoji="0" lang="pt-BR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/20</a:t>
            </a:r>
            <a:endParaRPr kumimoji="0" lang="pt-BR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pic>
        <p:nvPicPr>
          <p:cNvPr id="9" name="Gráfico 8" descr="Curva do taco de hóquei">
            <a:extLst>
              <a:ext uri="{FF2B5EF4-FFF2-40B4-BE49-F238E27FC236}">
                <a16:creationId xmlns:a16="http://schemas.microsoft.com/office/drawing/2014/main" id="{DE04AC07-2021-45C7-B0E7-FAF8F07EB7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4376" y="-14760"/>
            <a:ext cx="914400" cy="914400"/>
          </a:xfrm>
          <a:prstGeom prst="rect">
            <a:avLst/>
          </a:prstGeom>
        </p:spPr>
      </p:pic>
      <p:cxnSp>
        <p:nvCxnSpPr>
          <p:cNvPr id="12" name="Conector: Angulado 11">
            <a:extLst>
              <a:ext uri="{FF2B5EF4-FFF2-40B4-BE49-F238E27FC236}">
                <a16:creationId xmlns:a16="http://schemas.microsoft.com/office/drawing/2014/main" id="{E78A8401-FD89-4321-9CDA-CF5BD5137EAF}"/>
              </a:ext>
            </a:extLst>
          </p:cNvPr>
          <p:cNvCxnSpPr>
            <a:cxnSpLocks/>
          </p:cNvCxnSpPr>
          <p:nvPr/>
        </p:nvCxnSpPr>
        <p:spPr>
          <a:xfrm>
            <a:off x="6581274" y="4331366"/>
            <a:ext cx="5525864" cy="2169002"/>
          </a:xfrm>
          <a:prstGeom prst="bentConnector3">
            <a:avLst>
              <a:gd name="adj1" fmla="val -296"/>
            </a:avLst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6D56F70C-BB4B-46AE-A73B-9F64386B6703}"/>
              </a:ext>
            </a:extLst>
          </p:cNvPr>
          <p:cNvSpPr txBox="1"/>
          <p:nvPr/>
        </p:nvSpPr>
        <p:spPr>
          <a:xfrm>
            <a:off x="7354958" y="6143045"/>
            <a:ext cx="4068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>
                <a:solidFill>
                  <a:schemeClr val="accent4"/>
                </a:solidFill>
                <a:latin typeface="Abadi" panose="020B0604020104020204" pitchFamily="34" charset="0"/>
              </a:rPr>
              <a:t>Após a Gestão do Des. Bernardo Garcez</a:t>
            </a:r>
            <a:endParaRPr kumimoji="0" lang="pt-BR" sz="160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cxnSp>
        <p:nvCxnSpPr>
          <p:cNvPr id="46" name="Conector: Angulado 45">
            <a:extLst>
              <a:ext uri="{FF2B5EF4-FFF2-40B4-BE49-F238E27FC236}">
                <a16:creationId xmlns:a16="http://schemas.microsoft.com/office/drawing/2014/main" id="{FCEC0488-9E11-4F26-9464-1319D088CBF4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1639" y="4331366"/>
            <a:ext cx="6243852" cy="2169840"/>
          </a:xfrm>
          <a:prstGeom prst="bentConnector3">
            <a:avLst>
              <a:gd name="adj1" fmla="val -293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6A3AC5D0-B655-4E1A-B93E-AE4F67A5D8CC}"/>
              </a:ext>
            </a:extLst>
          </p:cNvPr>
          <p:cNvSpPr txBox="1"/>
          <p:nvPr/>
        </p:nvSpPr>
        <p:spPr>
          <a:xfrm>
            <a:off x="1452723" y="6113447"/>
            <a:ext cx="4068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>
                <a:solidFill>
                  <a:schemeClr val="bg1"/>
                </a:solidFill>
                <a:latin typeface="Abadi" panose="020B0604020104020204" pitchFamily="34" charset="0"/>
              </a:rPr>
              <a:t>Antes da Gestão do Des. Bernardo Garcez</a:t>
            </a:r>
            <a:endParaRPr kumimoji="0" lang="pt-BR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3AC83485-8171-4435-81F8-6F9A6D6318EA}"/>
              </a:ext>
            </a:extLst>
          </p:cNvPr>
          <p:cNvSpPr txBox="1"/>
          <p:nvPr/>
        </p:nvSpPr>
        <p:spPr>
          <a:xfrm>
            <a:off x="2080260" y="5193339"/>
            <a:ext cx="2903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badi" panose="020B0604020104020204" pitchFamily="34" charset="0"/>
              </a:rPr>
              <a:t>4.454.877</a:t>
            </a:r>
            <a:br>
              <a:rPr lang="pt-BR" sz="2800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pt-BR" sz="1400" b="1" dirty="0">
                <a:solidFill>
                  <a:schemeClr val="accent4">
                    <a:lumMod val="75000"/>
                  </a:schemeClr>
                </a:solidFill>
                <a:latin typeface="Abadi" panose="020B0604020104020204" pitchFamily="34" charset="0"/>
              </a:rPr>
              <a:t>24 meses</a:t>
            </a:r>
            <a:endParaRPr lang="pt-BR" sz="2800" b="1" dirty="0">
              <a:solidFill>
                <a:schemeClr val="accent4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372DC5DA-8584-4B15-81B0-57F7BF602BCA}"/>
              </a:ext>
            </a:extLst>
          </p:cNvPr>
          <p:cNvSpPr txBox="1"/>
          <p:nvPr/>
        </p:nvSpPr>
        <p:spPr>
          <a:xfrm>
            <a:off x="7937348" y="5193339"/>
            <a:ext cx="2903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FFC000"/>
                </a:solidFill>
                <a:latin typeface="Abadi" panose="020B0604020104020204" pitchFamily="34" charset="0"/>
              </a:rPr>
              <a:t>5.991.791</a:t>
            </a:r>
            <a:br>
              <a:rPr lang="pt-BR" sz="2800" dirty="0">
                <a:solidFill>
                  <a:srgbClr val="FFC000"/>
                </a:solidFill>
                <a:latin typeface="Abadi" panose="020B0604020104020204" pitchFamily="34" charset="0"/>
              </a:rPr>
            </a:br>
            <a:r>
              <a:rPr lang="pt-BR" sz="1400" b="1" dirty="0">
                <a:solidFill>
                  <a:schemeClr val="bg1"/>
                </a:solidFill>
                <a:latin typeface="Abadi" panose="020B0604020104020204" pitchFamily="34" charset="0"/>
              </a:rPr>
              <a:t>22 meses</a:t>
            </a:r>
            <a:endParaRPr lang="pt-BR" sz="28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34CADDC-7F31-49AB-B22A-CE3A6111CED0}"/>
              </a:ext>
            </a:extLst>
          </p:cNvPr>
          <p:cNvSpPr txBox="1"/>
          <p:nvPr/>
        </p:nvSpPr>
        <p:spPr>
          <a:xfrm>
            <a:off x="-71557" y="6590821"/>
            <a:ext cx="1118479" cy="282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Fonte: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DW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FB89BEA-7FC1-4499-BF15-6E53325ACD36}"/>
              </a:ext>
            </a:extLst>
          </p:cNvPr>
          <p:cNvSpPr txBox="1"/>
          <p:nvPr/>
        </p:nvSpPr>
        <p:spPr>
          <a:xfrm>
            <a:off x="9859618" y="6590821"/>
            <a:ext cx="232126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Data de Extração: </a:t>
            </a:r>
            <a:r>
              <a:rPr lang="pt-BR" sz="1200" b="1" dirty="0">
                <a:solidFill>
                  <a:prstClr val="white"/>
                </a:solidFill>
                <a:latin typeface="Abadi" panose="020B0604020104020204" pitchFamily="34" charset="0"/>
              </a:rPr>
              <a:t>06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/12/2020</a:t>
            </a:r>
          </a:p>
        </p:txBody>
      </p:sp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749C5C09-B850-46A1-B2F4-19AF46666E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953744"/>
              </p:ext>
            </p:extLst>
          </p:nvPr>
        </p:nvGraphicFramePr>
        <p:xfrm>
          <a:off x="3047" y="1134054"/>
          <a:ext cx="12177835" cy="3666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0627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Tribunais resolvem 30% das ações em 2012, diz CNJ | VEJA">
            <a:extLst>
              <a:ext uri="{FF2B5EF4-FFF2-40B4-BE49-F238E27FC236}">
                <a16:creationId xmlns:a16="http://schemas.microsoft.com/office/drawing/2014/main" id="{8D117243-331F-4F86-B7F2-EEBEF084C7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3" b="9377"/>
          <a:stretch/>
        </p:blipFill>
        <p:spPr bwMode="auto">
          <a:xfrm>
            <a:off x="-3027" y="-14760"/>
            <a:ext cx="12191980" cy="688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A8F6BD8E-7DB0-453E-9264-81F578151E3D}"/>
              </a:ext>
            </a:extLst>
          </p:cNvPr>
          <p:cNvSpPr/>
          <p:nvPr/>
        </p:nvSpPr>
        <p:spPr>
          <a:xfrm>
            <a:off x="-11554" y="-29520"/>
            <a:ext cx="12222000" cy="6902280"/>
          </a:xfrm>
          <a:prstGeom prst="rect">
            <a:avLst/>
          </a:prstGeom>
          <a:solidFill>
            <a:schemeClr val="bg2">
              <a:lumMod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49B6951-937C-405D-B472-8C6161AA1347}"/>
              </a:ext>
            </a:extLst>
          </p:cNvPr>
          <p:cNvGrpSpPr/>
          <p:nvPr/>
        </p:nvGrpSpPr>
        <p:grpSpPr>
          <a:xfrm>
            <a:off x="10897984" y="0"/>
            <a:ext cx="1449523" cy="1104534"/>
            <a:chOff x="10897984" y="0"/>
            <a:chExt cx="1449523" cy="1104534"/>
          </a:xfrm>
        </p:grpSpPr>
        <p:pic>
          <p:nvPicPr>
            <p:cNvPr id="18" name="Picture 4" descr="ANALISTA JUDICIÁRIO - COMISSÁRIO DE JUSTIÇA - TJ-RJ">
              <a:extLst>
                <a:ext uri="{FF2B5EF4-FFF2-40B4-BE49-F238E27FC236}">
                  <a16:creationId xmlns:a16="http://schemas.microsoft.com/office/drawing/2014/main" id="{386005EC-E903-4645-9277-AAAACAF790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6E758B"/>
                </a:clrFrom>
                <a:clrTo>
                  <a:srgbClr val="6E758B">
                    <a:alpha val="0"/>
                  </a:srgbClr>
                </a:clrTo>
              </a:clrChange>
              <a:alphaModFix amt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7984" y="0"/>
              <a:ext cx="1449523" cy="966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FFFA6C38-B80F-4E59-A4E2-0223295887E1}"/>
                </a:ext>
              </a:extLst>
            </p:cNvPr>
            <p:cNvSpPr txBox="1"/>
            <p:nvPr/>
          </p:nvSpPr>
          <p:spPr>
            <a:xfrm>
              <a:off x="11138352" y="842924"/>
              <a:ext cx="9687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CGJ - DESOP</a:t>
              </a:r>
            </a:p>
          </p:txBody>
        </p: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2A3D355-2FED-4C9E-A308-A42B9654B5E0}"/>
              </a:ext>
            </a:extLst>
          </p:cNvPr>
          <p:cNvSpPr txBox="1"/>
          <p:nvPr/>
        </p:nvSpPr>
        <p:spPr>
          <a:xfrm>
            <a:off x="880483" y="150053"/>
            <a:ext cx="521248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M O V I M E N T O  P R O C E S </a:t>
            </a:r>
            <a:r>
              <a:rPr kumimoji="0" lang="pt-B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S</a:t>
            </a: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 U A 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400" dirty="0">
                <a:solidFill>
                  <a:prstClr val="white"/>
                </a:solidFill>
                <a:latin typeface="Abadi" panose="020B0604020104020204" pitchFamily="34" charset="0"/>
              </a:rPr>
              <a:t>2015 - 2020</a:t>
            </a:r>
            <a:endParaRPr kumimoji="0" lang="pt-BR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pic>
        <p:nvPicPr>
          <p:cNvPr id="9" name="Gráfico 8" descr="Curva do taco de hóquei">
            <a:extLst>
              <a:ext uri="{FF2B5EF4-FFF2-40B4-BE49-F238E27FC236}">
                <a16:creationId xmlns:a16="http://schemas.microsoft.com/office/drawing/2014/main" id="{DE04AC07-2021-45C7-B0E7-FAF8F07EB7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4376" y="-14760"/>
            <a:ext cx="914400" cy="914400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58D03A96-7ACA-415D-B06C-36558898EB2D}"/>
              </a:ext>
            </a:extLst>
          </p:cNvPr>
          <p:cNvSpPr txBox="1"/>
          <p:nvPr/>
        </p:nvSpPr>
        <p:spPr>
          <a:xfrm>
            <a:off x="-71557" y="6530661"/>
            <a:ext cx="1118479" cy="282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Fonte: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DW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4B2A453-EA37-471F-846B-5D685B545E04}"/>
              </a:ext>
            </a:extLst>
          </p:cNvPr>
          <p:cNvSpPr txBox="1"/>
          <p:nvPr/>
        </p:nvSpPr>
        <p:spPr>
          <a:xfrm>
            <a:off x="9859618" y="6530661"/>
            <a:ext cx="232126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Data de Extração: </a:t>
            </a:r>
            <a:r>
              <a:rPr lang="pt-BR" sz="1200" b="1" dirty="0">
                <a:solidFill>
                  <a:prstClr val="white"/>
                </a:solidFill>
                <a:latin typeface="Abadi" panose="020B0604020104020204" pitchFamily="34" charset="0"/>
              </a:rPr>
              <a:t>06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/12/2020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5D4C0324-4B42-4D2A-9FEB-4156801C30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728790"/>
              </p:ext>
            </p:extLst>
          </p:nvPr>
        </p:nvGraphicFramePr>
        <p:xfrm>
          <a:off x="-24520" y="1134054"/>
          <a:ext cx="12234966" cy="5258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024968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253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Tema do Office</vt:lpstr>
      <vt:lpstr>1_Tema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Pâmela Pâm</dc:creator>
  <cp:lastModifiedBy>Pâmela Pâm</cp:lastModifiedBy>
  <cp:revision>46</cp:revision>
  <dcterms:created xsi:type="dcterms:W3CDTF">2020-11-18T17:57:00Z</dcterms:created>
  <dcterms:modified xsi:type="dcterms:W3CDTF">2020-12-07T03:38:29Z</dcterms:modified>
</cp:coreProperties>
</file>