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"/>
  </p:notesMasterIdLst>
  <p:sldIdLst>
    <p:sldId id="269" r:id="rId2"/>
  </p:sldIdLst>
  <p:sldSz cx="9144000" cy="6858000" type="screen4x3"/>
  <p:notesSz cx="6888163" cy="1002188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504" autoAdjust="0"/>
  </p:normalViewPr>
  <p:slideViewPr>
    <p:cSldViewPr>
      <p:cViewPr>
        <p:scale>
          <a:sx n="90" d="100"/>
          <a:sy n="90" d="100"/>
        </p:scale>
        <p:origin x="-9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tacilio\Desktop\PER&#205;ODO%20DE%2001-04-%202020%20A%2022-%2003-2021.xlsx" TargetMode="External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tacilio\Desktop\PER&#205;ODO%20DE%2001-04-%202020%20A%2022-%2003-2021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308023787436264E-2"/>
          <c:y val="0.11239001241381333"/>
          <c:w val="0.76552833497005324"/>
          <c:h val="0.81308710603476686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'[PERÍODO DE 01-04- 2020 A 22- 03-2021.xlsx]Plan1'!$A$3:$A$16</c:f>
              <c:strCache>
                <c:ptCount val="14"/>
                <c:pt idx="0">
                  <c:v>ORGÃOS ADMINISTRATIVOS</c:v>
                </c:pt>
                <c:pt idx="1">
                  <c:v>1 º NUR</c:v>
                </c:pt>
                <c:pt idx="2">
                  <c:v>2º NUR</c:v>
                </c:pt>
                <c:pt idx="3">
                  <c:v>3º NUR</c:v>
                </c:pt>
                <c:pt idx="4">
                  <c:v>4º NUR</c:v>
                </c:pt>
                <c:pt idx="5">
                  <c:v>5º NUR</c:v>
                </c:pt>
                <c:pt idx="6">
                  <c:v>6º NUR</c:v>
                </c:pt>
                <c:pt idx="7">
                  <c:v>7º NUR</c:v>
                </c:pt>
                <c:pt idx="8">
                  <c:v>8º NUR</c:v>
                </c:pt>
                <c:pt idx="9">
                  <c:v>9º NUR</c:v>
                </c:pt>
                <c:pt idx="10">
                  <c:v>10º NUR</c:v>
                </c:pt>
                <c:pt idx="11">
                  <c:v>11º NUR</c:v>
                </c:pt>
                <c:pt idx="12">
                  <c:v>12º NUR</c:v>
                </c:pt>
                <c:pt idx="13">
                  <c:v>13º NUR</c:v>
                </c:pt>
              </c:strCache>
            </c:strRef>
          </c:cat>
          <c:val>
            <c:numRef>
              <c:f>'[PERÍODO DE 01-04- 2020 A 22- 03-2021.xlsx]Plan1'!$B$3:$B$16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1-427A-C144-BE58-46AF98418A31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'[PERÍODO DE 01-04- 2020 A 22- 03-2021.xlsx]Plan1'!$A$3:$A$16</c:f>
              <c:strCache>
                <c:ptCount val="14"/>
                <c:pt idx="0">
                  <c:v>ORGÃOS ADMINISTRATIVOS</c:v>
                </c:pt>
                <c:pt idx="1">
                  <c:v>1 º NUR</c:v>
                </c:pt>
                <c:pt idx="2">
                  <c:v>2º NUR</c:v>
                </c:pt>
                <c:pt idx="3">
                  <c:v>3º NUR</c:v>
                </c:pt>
                <c:pt idx="4">
                  <c:v>4º NUR</c:v>
                </c:pt>
                <c:pt idx="5">
                  <c:v>5º NUR</c:v>
                </c:pt>
                <c:pt idx="6">
                  <c:v>6º NUR</c:v>
                </c:pt>
                <c:pt idx="7">
                  <c:v>7º NUR</c:v>
                </c:pt>
                <c:pt idx="8">
                  <c:v>8º NUR</c:v>
                </c:pt>
                <c:pt idx="9">
                  <c:v>9º NUR</c:v>
                </c:pt>
                <c:pt idx="10">
                  <c:v>10º NUR</c:v>
                </c:pt>
                <c:pt idx="11">
                  <c:v>11º NUR</c:v>
                </c:pt>
                <c:pt idx="12">
                  <c:v>12º NUR</c:v>
                </c:pt>
                <c:pt idx="13">
                  <c:v>13º NUR</c:v>
                </c:pt>
              </c:strCache>
            </c:strRef>
          </c:cat>
          <c:val>
            <c:numRef>
              <c:f>'[PERÍODO DE 01-04- 2020 A 22- 03-2021.xlsx]Plan1'!$C$3:$C$16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2-427A-C144-BE58-46AF98418A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31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800" dirty="0"/>
              <a:t>Pesquisa</a:t>
            </a:r>
            <a:r>
              <a:rPr lang="pt-BR" sz="800" baseline="0" dirty="0"/>
              <a:t> de Avaliação do Produto - Índice de Satisfação</a:t>
            </a:r>
          </a:p>
          <a:p>
            <a:pPr>
              <a:defRPr/>
            </a:pPr>
            <a:r>
              <a:rPr lang="pt-BR" sz="800" baseline="0" dirty="0"/>
              <a:t>Período de 2020 a 2021</a:t>
            </a:r>
          </a:p>
        </c:rich>
      </c:tx>
      <c:layout>
        <c:manualLayout>
          <c:xMode val="edge"/>
          <c:yMode val="edge"/>
          <c:x val="0.18531250806763908"/>
          <c:y val="2.861429163459830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C469-4584-AEDC-1B06B6668E7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C469-4584-AEDC-1B06B6668E7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C469-4584-AEDC-1B06B6668E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C469-4584-AEDC-1B06B6668E7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C469-4584-AEDC-1B06B6668E70}"/>
              </c:ext>
            </c:extLst>
          </c:dPt>
          <c:dLbls>
            <c:dLbl>
              <c:idx val="0"/>
              <c:layout>
                <c:manualLayout>
                  <c:x val="1.316455748687561E-2"/>
                  <c:y val="-2.113821111147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69-4584-AEDC-1B06B6668E70}"/>
                </c:ext>
              </c:extLst>
            </c:dLbl>
            <c:dLbl>
              <c:idx val="1"/>
              <c:layout>
                <c:manualLayout>
                  <c:x val="2.2379747727688585E-2"/>
                  <c:y val="-2.1138211111475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69-4584-AEDC-1B06B6668E70}"/>
                </c:ext>
              </c:extLst>
            </c:dLbl>
            <c:dLbl>
              <c:idx val="2"/>
              <c:layout>
                <c:manualLayout>
                  <c:x val="1.7113924732938293E-2"/>
                  <c:y val="-1.9024390000327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69-4584-AEDC-1B06B6668E70}"/>
                </c:ext>
              </c:extLst>
            </c:dLbl>
            <c:dLbl>
              <c:idx val="3"/>
              <c:layout>
                <c:manualLayout>
                  <c:x val="1.5797468984250829E-2"/>
                  <c:y val="-2.325203222262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69-4584-AEDC-1B06B6668E70}"/>
                </c:ext>
              </c:extLst>
            </c:dLbl>
            <c:dLbl>
              <c:idx val="4"/>
              <c:layout>
                <c:manualLayout>
                  <c:x val="1.1848101738188146E-2"/>
                  <c:y val="-2.113821111147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69-4584-AEDC-1B06B6668E70}"/>
                </c:ext>
              </c:extLst>
            </c:dLbl>
            <c:dLbl>
              <c:idx val="5"/>
              <c:layout>
                <c:manualLayout>
                  <c:x val="1.0569729528340385E-2"/>
                  <c:y val="-2.0605796757474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69-4584-AEDC-1B06B6668E7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'[PERÍODO DE 01-04- 2020 A 22- 03-2021.xlsx]Plan1'!$A$20:$A$25</c:f>
              <c:strCache>
                <c:ptCount val="6"/>
                <c:pt idx="0">
                  <c:v>ÓTIMO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PÉSSIMO</c:v>
                </c:pt>
                <c:pt idx="5">
                  <c:v>TOTAL</c:v>
                </c:pt>
              </c:strCache>
            </c:strRef>
          </c:cat>
          <c:val>
            <c:numRef>
              <c:f>'[PERÍODO DE 01-04- 2020 A 22- 03-2021.xlsx]Plan1'!$B$20:$B$25</c:f>
              <c:numCache>
                <c:formatCode>#,##0</c:formatCode>
                <c:ptCount val="6"/>
                <c:pt idx="0">
                  <c:v>4905</c:v>
                </c:pt>
                <c:pt idx="1">
                  <c:v>14416</c:v>
                </c:pt>
                <c:pt idx="2">
                  <c:v>7454</c:v>
                </c:pt>
                <c:pt idx="3" formatCode="General">
                  <c:v>71</c:v>
                </c:pt>
                <c:pt idx="4" formatCode="General">
                  <c:v>23</c:v>
                </c:pt>
                <c:pt idx="5">
                  <c:v>26869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469-4584-AEDC-1B06B6668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719808"/>
        <c:axId val="73725056"/>
        <c:axId val="0"/>
      </c:bar3DChart>
      <c:catAx>
        <c:axId val="73719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pt-BR" sz="800" b="1"/>
                  <a:t>DEPAM/DICOM/SEMOQ</a:t>
                </a:r>
              </a:p>
              <a:p>
                <a:pPr>
                  <a:defRPr sz="800"/>
                </a:pPr>
                <a:r>
                  <a:rPr lang="pt-BR" sz="800" b="1"/>
                  <a:t>01/04/2020</a:t>
                </a:r>
                <a:r>
                  <a:rPr lang="pt-BR" sz="800" b="1" baseline="0"/>
                  <a:t> À 22/03/2021</a:t>
                </a:r>
              </a:p>
            </c:rich>
          </c:tx>
          <c:layout>
            <c:manualLayout>
              <c:xMode val="edge"/>
              <c:yMode val="edge"/>
              <c:x val="0.35742119530140698"/>
              <c:y val="0.91366976496359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73725056"/>
        <c:crosses val="autoZero"/>
        <c:auto val="1"/>
        <c:lblAlgn val="ctr"/>
        <c:lblOffset val="100"/>
        <c:noMultiLvlLbl val="0"/>
      </c:catAx>
      <c:valAx>
        <c:axId val="73725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3719808"/>
        <c:crosses val="autoZero"/>
        <c:crossBetween val="between"/>
      </c:valAx>
      <c:spPr>
        <a:gradFill>
          <a:gsLst>
            <a:gs pos="2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spPr>
    <a:ln w="12700"/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800" dirty="0"/>
              <a:t>Pesquisa</a:t>
            </a:r>
            <a:r>
              <a:rPr lang="pt-BR" sz="800" baseline="0" dirty="0"/>
              <a:t> de Avaliação do Produto - Participação por NUR</a:t>
            </a:r>
          </a:p>
          <a:p>
            <a:pPr>
              <a:defRPr sz="1600"/>
            </a:pPr>
            <a:r>
              <a:rPr lang="pt-BR" sz="800" baseline="0" dirty="0"/>
              <a:t>Período de  abril /2020 À marco/2021</a:t>
            </a:r>
          </a:p>
          <a:p>
            <a:pPr>
              <a:defRPr sz="1600"/>
            </a:pPr>
            <a:endParaRPr lang="pt-BR" sz="800" dirty="0"/>
          </a:p>
        </c:rich>
      </c:tx>
      <c:layout>
        <c:manualLayout>
          <c:xMode val="edge"/>
          <c:yMode val="edge"/>
          <c:x val="0.17884994536262142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308023787436264E-2"/>
          <c:y val="0.11239001241381333"/>
          <c:w val="0.76552833497005324"/>
          <c:h val="0.81308710603476686"/>
        </c:manualLayout>
      </c:layout>
      <c:pie3DChart>
        <c:varyColors val="1"/>
        <c:ser>
          <c:idx val="2"/>
          <c:order val="2"/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50A-41E5-B649-E606BF39E51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50A-41E5-B649-E606BF39E510}"/>
              </c:ext>
            </c:extLst>
          </c:dPt>
          <c:dLbls>
            <c:dLbl>
              <c:idx val="0"/>
              <c:layout>
                <c:manualLayout>
                  <c:x val="0.14610316929959688"/>
                  <c:y val="2.96343988598967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A-41E5-B649-E606BF39E510}"/>
                </c:ext>
              </c:extLst>
            </c:dLbl>
            <c:dLbl>
              <c:idx val="1"/>
              <c:layout>
                <c:manualLayout>
                  <c:x val="-7.9345600801869563E-3"/>
                  <c:y val="1.05837425713794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D64-4E47-9652-020795205FF1}"/>
                </c:ext>
              </c:extLst>
            </c:dLbl>
            <c:dLbl>
              <c:idx val="4"/>
              <c:layout>
                <c:manualLayout>
                  <c:x val="7.7510960926168724E-3"/>
                  <c:y val="-2.11923117177699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64-4E47-9652-020795205FF1}"/>
                </c:ext>
              </c:extLst>
            </c:dLbl>
            <c:dLbl>
              <c:idx val="5"/>
              <c:layout>
                <c:manualLayout>
                  <c:x val="5.2643949075476919E-3"/>
                  <c:y val="-1.05660384893327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579413440249274E-2"/>
                  <c:y val="-1.48172395999311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64-4E47-9652-020795205FF1}"/>
                </c:ext>
              </c:extLst>
            </c:dLbl>
            <c:dLbl>
              <c:idx val="7"/>
              <c:layout>
                <c:manualLayout>
                  <c:x val="0"/>
                  <c:y val="-2.116748514275885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64-4E47-9652-020795205FF1}"/>
                </c:ext>
              </c:extLst>
            </c:dLbl>
            <c:dLbl>
              <c:idx val="8"/>
              <c:layout>
                <c:manualLayout>
                  <c:x val="-1.3224266800311592E-3"/>
                  <c:y val="-2.96344791998624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64-4E47-9652-020795205FF1}"/>
                </c:ext>
              </c:extLst>
            </c:dLbl>
            <c:dLbl>
              <c:idx val="9"/>
              <c:layout>
                <c:manualLayout>
                  <c:x val="-1.3224266800311835E-3"/>
                  <c:y val="-3.59847247426900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A-41E5-B649-E606BF39E510}"/>
                </c:ext>
              </c:extLst>
            </c:dLbl>
            <c:dLbl>
              <c:idx val="10"/>
              <c:layout>
                <c:manualLayout>
                  <c:x val="0"/>
                  <c:y val="-4.02466229859425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64-4E47-9652-020795205FF1}"/>
                </c:ext>
              </c:extLst>
            </c:dLbl>
            <c:dLbl>
              <c:idx val="11"/>
              <c:layout>
                <c:manualLayout>
                  <c:x val="1.3224266800311569E-2"/>
                  <c:y val="-4.23349702855177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64-4E47-9652-020795205FF1}"/>
                </c:ext>
              </c:extLst>
            </c:dLbl>
            <c:dLbl>
              <c:idx val="13"/>
              <c:layout>
                <c:manualLayout>
                  <c:x val="3.9672800400934781E-3"/>
                  <c:y val="2.11674851427588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D64-4E47-9652-020795205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'[PERÍODO DE 01-04- 2020 A 22- 03-2021.xlsx]Plan1'!$A$3:$A$16</c:f>
              <c:strCache>
                <c:ptCount val="14"/>
                <c:pt idx="0">
                  <c:v>Orgãos Administrativos </c:v>
                </c:pt>
                <c:pt idx="1">
                  <c:v>1 º Nur</c:v>
                </c:pt>
                <c:pt idx="2">
                  <c:v>2º Nur</c:v>
                </c:pt>
                <c:pt idx="3">
                  <c:v>3º Nur</c:v>
                </c:pt>
                <c:pt idx="4">
                  <c:v>4º Nur</c:v>
                </c:pt>
                <c:pt idx="5">
                  <c:v>5º Nur</c:v>
                </c:pt>
                <c:pt idx="6">
                  <c:v>6º Nur</c:v>
                </c:pt>
                <c:pt idx="7">
                  <c:v>7º Nur</c:v>
                </c:pt>
                <c:pt idx="8">
                  <c:v>8º Nur</c:v>
                </c:pt>
                <c:pt idx="9">
                  <c:v>9º Nur</c:v>
                </c:pt>
                <c:pt idx="10">
                  <c:v>10º Nur</c:v>
                </c:pt>
                <c:pt idx="11">
                  <c:v>11º Nur</c:v>
                </c:pt>
                <c:pt idx="12">
                  <c:v>12º Nur</c:v>
                </c:pt>
                <c:pt idx="13">
                  <c:v>13º Nur</c:v>
                </c:pt>
              </c:strCache>
            </c:strRef>
          </c:cat>
          <c:val>
            <c:numRef>
              <c:f>'[PERÍODO DE 01-04- 2020 A 22- 03-2021.xlsx]Plan1'!$D$3:$D$16</c:f>
              <c:numCache>
                <c:formatCode>General</c:formatCode>
                <c:ptCount val="14"/>
                <c:pt idx="0">
                  <c:v>1374</c:v>
                </c:pt>
                <c:pt idx="1">
                  <c:v>4110</c:v>
                </c:pt>
                <c:pt idx="2">
                  <c:v>2881</c:v>
                </c:pt>
                <c:pt idx="3">
                  <c:v>1309</c:v>
                </c:pt>
                <c:pt idx="4">
                  <c:v>4411</c:v>
                </c:pt>
                <c:pt idx="5">
                  <c:v>1534</c:v>
                </c:pt>
                <c:pt idx="6">
                  <c:v>1431</c:v>
                </c:pt>
                <c:pt idx="7">
                  <c:v>472</c:v>
                </c:pt>
                <c:pt idx="8">
                  <c:v>627</c:v>
                </c:pt>
                <c:pt idx="9">
                  <c:v>931</c:v>
                </c:pt>
                <c:pt idx="10">
                  <c:v>740</c:v>
                </c:pt>
                <c:pt idx="11">
                  <c:v>1426</c:v>
                </c:pt>
                <c:pt idx="12">
                  <c:v>2698</c:v>
                </c:pt>
                <c:pt idx="13">
                  <c:v>2925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0A-41E5-B649-E606BF39E510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'[PERÍODO DE 01-04- 2020 A 22- 03-2021.xlsx]Plan1'!$A$3:$A$16</c:f>
              <c:strCache>
                <c:ptCount val="14"/>
                <c:pt idx="0">
                  <c:v>Orgãos Administrativos </c:v>
                </c:pt>
                <c:pt idx="1">
                  <c:v>1 º Nur</c:v>
                </c:pt>
                <c:pt idx="2">
                  <c:v>2º Nur</c:v>
                </c:pt>
                <c:pt idx="3">
                  <c:v>3º Nur</c:v>
                </c:pt>
                <c:pt idx="4">
                  <c:v>4º Nur</c:v>
                </c:pt>
                <c:pt idx="5">
                  <c:v>5º Nur</c:v>
                </c:pt>
                <c:pt idx="6">
                  <c:v>6º Nur</c:v>
                </c:pt>
                <c:pt idx="7">
                  <c:v>7º Nur</c:v>
                </c:pt>
                <c:pt idx="8">
                  <c:v>8º Nur</c:v>
                </c:pt>
                <c:pt idx="9">
                  <c:v>9º Nur</c:v>
                </c:pt>
                <c:pt idx="10">
                  <c:v>10º Nur</c:v>
                </c:pt>
                <c:pt idx="11">
                  <c:v>11º Nur</c:v>
                </c:pt>
                <c:pt idx="12">
                  <c:v>12º Nur</c:v>
                </c:pt>
                <c:pt idx="13">
                  <c:v>13º Nur</c:v>
                </c:pt>
              </c:strCache>
            </c:strRef>
          </c:cat>
          <c:val>
            <c:numRef>
              <c:f>'[PERÍODO DE 01-04- 2020 A 22- 03-2021.xlsx]Plan1'!$B$3:$B$16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5-B50A-41E5-B649-E606BF39E510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'[PERÍODO DE 01-04- 2020 A 22- 03-2021.xlsx]Plan1'!$A$3:$A$16</c:f>
              <c:strCache>
                <c:ptCount val="14"/>
                <c:pt idx="0">
                  <c:v>Orgãos Administrativos </c:v>
                </c:pt>
                <c:pt idx="1">
                  <c:v>1 º Nur</c:v>
                </c:pt>
                <c:pt idx="2">
                  <c:v>2º Nur</c:v>
                </c:pt>
                <c:pt idx="3">
                  <c:v>3º Nur</c:v>
                </c:pt>
                <c:pt idx="4">
                  <c:v>4º Nur</c:v>
                </c:pt>
                <c:pt idx="5">
                  <c:v>5º Nur</c:v>
                </c:pt>
                <c:pt idx="6">
                  <c:v>6º Nur</c:v>
                </c:pt>
                <c:pt idx="7">
                  <c:v>7º Nur</c:v>
                </c:pt>
                <c:pt idx="8">
                  <c:v>8º Nur</c:v>
                </c:pt>
                <c:pt idx="9">
                  <c:v>9º Nur</c:v>
                </c:pt>
                <c:pt idx="10">
                  <c:v>10º Nur</c:v>
                </c:pt>
                <c:pt idx="11">
                  <c:v>11º Nur</c:v>
                </c:pt>
                <c:pt idx="12">
                  <c:v>12º Nur</c:v>
                </c:pt>
                <c:pt idx="13">
                  <c:v>13º Nur</c:v>
                </c:pt>
              </c:strCache>
            </c:strRef>
          </c:cat>
          <c:val>
            <c:numRef>
              <c:f>'[PERÍODO DE 01-04- 2020 A 22- 03-2021.xlsx]Plan1'!$C$3:$C$16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6-B50A-41E5-B649-E606BF39E5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31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72FBBE4E-DE97-4ECC-855F-29ADAA170A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1" tIns="46266" rIns="92531" bIns="46266" numCol="1" anchor="t" anchorCtr="0" compatLnSpc="1">
            <a:prstTxWarp prst="textNoShape">
              <a:avLst/>
            </a:prstTxWarp>
          </a:bodyPr>
          <a:lstStyle>
            <a:lvl1pPr defTabSz="9243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6ACBF789-140C-4948-90AF-92FA68E5B1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1" tIns="46266" rIns="92531" bIns="46266" numCol="1" anchor="t" anchorCtr="0" compatLnSpc="1">
            <a:prstTxWarp prst="textNoShape">
              <a:avLst/>
            </a:prstTxWarp>
          </a:bodyPr>
          <a:lstStyle>
            <a:lvl1pPr algn="r" defTabSz="9243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1DB2017-4BBA-4DD3-BBE3-C462F392DA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DF93B057-7AFA-4670-BCB1-197985DAB7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62500"/>
            <a:ext cx="5513387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1" tIns="46266" rIns="92531" bIns="46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C0A7FAF1-888B-4074-B95F-5FC3732C0B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1" tIns="46266" rIns="92531" bIns="46266" numCol="1" anchor="b" anchorCtr="0" compatLnSpc="1">
            <a:prstTxWarp prst="textNoShape">
              <a:avLst/>
            </a:prstTxWarp>
          </a:bodyPr>
          <a:lstStyle>
            <a:lvl1pPr defTabSz="92430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9" name="Rectangle 7">
            <a:extLst>
              <a:ext uri="{FF2B5EF4-FFF2-40B4-BE49-F238E27FC236}">
                <a16:creationId xmlns:a16="http://schemas.microsoft.com/office/drawing/2014/main" id="{3AD29870-EAE1-4C3B-B095-AC5F7CDD2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1" tIns="46266" rIns="92531" bIns="46266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fld id="{4DFE004B-599E-4AB1-A159-621EF84914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2457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58709-840D-484A-AF07-195105BF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792500-4F22-4187-99CE-3ACE09E7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F4FAB7-ADEB-4AF4-A8EC-A26FEC96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D5F99-1593-4FDE-9A8A-9E0EB559BB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51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69659C-B0FD-41D4-8C5B-44FBE62F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409FF1-93DD-4AFB-8D3E-D22404D73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CCA868-E23D-4252-B502-F800D924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B04F4-BA2C-4328-8EE7-F3A0022CEC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336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498586-6C3D-432C-A26C-F702ABE5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37B64D-91E5-4F07-B910-D365CAD7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E8DDA-32D8-456C-A942-4FE6003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0DC01-C370-491F-AB05-DA1FE2ED34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75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24BF3B-8487-4692-8E75-2F49E572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769902-EB7B-4557-8B24-BDD5BF81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D973B6-F9B9-4678-AF14-3F84ABBC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3CA5D-BCA9-4DAD-8103-C7C8880E35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226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6312EA-FEE9-41E6-AE3F-B58202D4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7F070E-0F7B-4380-A114-F53973DF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704D7E-CEA1-4295-92F1-0CAA39D9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A226-E6F4-4743-83BC-18BF82EA57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341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669804-9658-44E6-946F-A83D5B68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840E248-57BB-4FD9-8743-29CE0AA2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95D5C74-7545-4943-9EB5-A4401F16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F466-1CCB-40A0-9AEE-1D1E64CF43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532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EDB711DE-361E-4F36-9DD0-9443511C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775539FE-6B9B-4E82-BE5D-9974CD5A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8B0539D5-565C-425F-8258-59DF4C82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880A0-0799-4F1B-BAC2-AC7FC78EA9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202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8020BF15-75D5-4CCD-B3F0-392AADA6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DF095B2-DCCA-49B2-A8B3-897B1C55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705183F-5EA4-4389-8C3D-5802C8FD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8C312-41FA-463B-8510-A6CA055669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482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DB9F56F-4151-4832-AB49-E4D54AD4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ED6F2DF-6E73-4D8A-8534-FFE5BBF5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F815B0E-0F02-4D5E-914B-A72011C1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0EED4-50A7-40CE-87FF-92409FC4E5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730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C474F7-7250-4C39-B518-3B8BDD66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E9A823F-1BB3-4A98-BDB5-1D8CDEB3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BC5A60F-1211-42C2-A53C-45B713FD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48240-2C2F-49B0-91BC-848D08D399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8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0460F9B-6DAC-47E8-999E-656B3F9B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6F869FB-8062-4168-9AF9-E216C83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EBE75EB-D2B1-48A4-AAF7-91FB952A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45720-62ED-4DC3-BFB1-309CC66E9E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729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B6E3F8-E592-4B00-AE57-07B6F6F67C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2424DA-B41E-4690-9D9E-DFF15725F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9EE7D7-E6D4-4B65-A376-2FCC87A4B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59BC5F-2F3C-45C2-8501-1FC167C63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AACE7D-5E8D-42D5-99D8-11F093AEA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0827387-98A7-4D91-8670-F77E0841AB6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Relationship Id="rId5" Type="http://schemas.openxmlformats.org/officeDocument/2006/relationships/chart" Target="../charts/chart3.xml" /><Relationship Id="rId4" Type="http://schemas.openxmlformats.org/officeDocument/2006/relationships/chart" Target="../charts/char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93D3C-1F4B-4938-9E8D-736219A3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50" y="58328"/>
            <a:ext cx="8823982" cy="212340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100" dirty="0">
                <a:latin typeface="Fonte Ecológica Spranq" pitchFamily="34" charset="0"/>
              </a:rPr>
              <a:t>                                                                               </a:t>
            </a:r>
            <a:r>
              <a:rPr lang="pt-BR" sz="11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ANÁLISE DE DADOS: </a:t>
            </a:r>
            <a:br>
              <a:rPr lang="pt-BR" sz="1100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r>
              <a:rPr lang="pt-BR" sz="11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Os dados </a:t>
            </a:r>
            <a: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coletados na pesquisa de satisfação realizada no período de abril de 2020 a março de 2021, pelo SEMOQ indicam crescente índice de satisfação entre os usuários dos materiais de consumo no PJERJ. </a:t>
            </a:r>
            <a:b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b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r>
              <a:rPr lang="pt-BR" sz="1000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                                                                                          </a:t>
            </a:r>
            <a: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AÇÕES GERENCIAIS: </a:t>
            </a:r>
            <a:br>
              <a:rPr lang="pt-BR" sz="1000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A pesquisa contribui significativamente para o aprimoramento do trabalho realizado pelo SEMOQ, o que pode ser confirmado com a verificação da crescente melhora do índice de satisfação do usuário. A ferramenta está disponível para consulta na Intranet, na página do PJERJ. Com a coleta dos dados, realizada a cada trimestre, o SEMOQ pode fiscalizar a funcionalidade e qualidade dos materiais, substituindo aqueles que não atingem índices de satisfação desejados. A indicação de produtos com reconhecida aceitação pela qualidade deve ser considerada na classificação dos materiais. Dessa forma, tem sido possível evitar a aquisição de produtos  de qualidade e desempenho ruins. </a:t>
            </a:r>
            <a:b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r>
              <a:rPr lang="pt-BR" sz="10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Promovida a cada trimestre com o objetivo de conhecer a opinião dos usuários sobre a qualidade e desempenho dos materiais de consumo, a pesquisa oferece a base de informações para as compras realizadas pelo PJERJ. Além disso, utilizamos os resultados alcançados para o aprimoramento e atualização do Cadastro de Insumos de Q</a:t>
            </a:r>
            <a:r>
              <a:rPr lang="pt-BR" sz="11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  <a:t>ualidade – CIQ. </a:t>
            </a:r>
            <a:br>
              <a:rPr lang="pt-BR" sz="1100" b="1" dirty="0">
                <a:solidFill>
                  <a:schemeClr val="accent4">
                    <a:lumMod val="10000"/>
                  </a:schemeClr>
                </a:solidFill>
                <a:latin typeface="Fonte Ecológica Spranq" pitchFamily="34" charset="0"/>
              </a:rPr>
            </a:br>
            <a:endParaRPr lang="pt-BR" sz="11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0A9890CA-6E41-9344-A07C-AFE7F8329C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1116277"/>
              </p:ext>
            </p:extLst>
          </p:nvPr>
        </p:nvGraphicFramePr>
        <p:xfrm>
          <a:off x="4139952" y="2348880"/>
          <a:ext cx="4748080" cy="439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8149985"/>
              </p:ext>
            </p:extLst>
          </p:nvPr>
        </p:nvGraphicFramePr>
        <p:xfrm>
          <a:off x="171450" y="2451100"/>
          <a:ext cx="38735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89063"/>
              </p:ext>
            </p:extLst>
          </p:nvPr>
        </p:nvGraphicFramePr>
        <p:xfrm>
          <a:off x="4139952" y="2420888"/>
          <a:ext cx="48245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2263</TotalTime>
  <Words>68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                                                                             ANÁLISE DE DADOS:  Os dados coletados na pesquisa de satisfação realizada no período de abril de 2020 a março de 2021, pelo SEMOQ indicam crescente índice de satisfação entre os usuários dos materiais de consumo no PJERJ.                                                                                             AÇÕES GERENCIAIS:  A pesquisa contribui significativamente para o aprimoramento do trabalho realizado pelo SEMOQ, o que pode ser confirmado com a verificação da crescente melhora do índice de satisfação do usuário. A ferramenta está disponível para consulta na Intranet, na página do PJERJ. Com a coleta dos dados, realizada a cada trimestre, o SEMOQ pode fiscalizar a funcionalidade e qualidade dos materiais, substituindo aqueles que não atingem índices de satisfação desejados. A indicação de produtos com reconhecida aceitação pela qualidade deve ser considerada na classificação dos materiais. Dessa forma, tem sido possível evitar a aquisição de produtos  de qualidade e desempenho ruins.  Promovida a cada trimestre com o objetivo de conhecer a opinião dos usuários sobre a qualidade e desempenho dos materiais de consumo, a pesquisa oferece a base de informações para as compras realizadas pelo PJERJ. Além disso, utilizamos os resultados alcançados para o aprimoramento e atualização do Cadastro de Insumos de Qualidade – CIQ.  </vt:lpstr>
    </vt:vector>
  </TitlesOfParts>
  <Company>DGTEC-DEPRO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 DA PESQUISA DE AVALIAÇÃO DO PRODUTO</dc:title>
  <dc:creator>PJERJ</dc:creator>
  <cp:lastModifiedBy>Katia Regina Martins</cp:lastModifiedBy>
  <cp:revision>225</cp:revision>
  <cp:lastPrinted>2019-01-09T15:38:17Z</cp:lastPrinted>
  <dcterms:created xsi:type="dcterms:W3CDTF">2012-05-25T20:49:57Z</dcterms:created>
  <dcterms:modified xsi:type="dcterms:W3CDTF">2021-03-24T16:47:11Z</dcterms:modified>
</cp:coreProperties>
</file>